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301" r:id="rId3"/>
    <p:sldId id="257" r:id="rId4"/>
    <p:sldId id="300" r:id="rId5"/>
    <p:sldId id="302" r:id="rId6"/>
    <p:sldId id="303" r:id="rId7"/>
    <p:sldId id="304" r:id="rId8"/>
    <p:sldId id="307" r:id="rId9"/>
    <p:sldId id="308" r:id="rId10"/>
    <p:sldId id="321" r:id="rId11"/>
    <p:sldId id="264" r:id="rId12"/>
    <p:sldId id="265" r:id="rId13"/>
    <p:sldId id="267" r:id="rId14"/>
    <p:sldId id="273" r:id="rId15"/>
    <p:sldId id="274" r:id="rId16"/>
    <p:sldId id="275" r:id="rId17"/>
    <p:sldId id="309" r:id="rId18"/>
    <p:sldId id="318" r:id="rId19"/>
    <p:sldId id="322" r:id="rId20"/>
    <p:sldId id="323" r:id="rId21"/>
    <p:sldId id="324" r:id="rId22"/>
    <p:sldId id="325" r:id="rId23"/>
    <p:sldId id="297" r:id="rId24"/>
  </p:sldIdLst>
  <p:sldSz cx="12192000" cy="6858000"/>
  <p:notesSz cx="6858000" cy="9144000"/>
  <p:embeddedFontLst>
    <p:embeddedFont>
      <p:font typeface="Bookman Old Style" panose="02050604050505020204" pitchFamily="18" charset="0"/>
      <p:regular r:id="rId26"/>
      <p:bold r:id="rId27"/>
      <p:italic r:id="rId28"/>
      <p:boldItalic r:id="rId29"/>
    </p:embeddedFont>
    <p:embeddedFont>
      <p:font typeface="Century Gothic" panose="020B0502020202020204" pitchFamily="3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goBSQ0k0aqyQ6qrLqZsStMvSpRG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ra Savage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975" autoAdjust="0"/>
  </p:normalViewPr>
  <p:slideViewPr>
    <p:cSldViewPr snapToGrid="0">
      <p:cViewPr varScale="1">
        <p:scale>
          <a:sx n="70" d="100"/>
          <a:sy n="70" d="100"/>
        </p:scale>
        <p:origin x="56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10-27T20:27:16.778" idx="1">
    <p:pos x="6000" y="0"/>
    <p:text>Later on, detail all the business owners in the photo and highlight the fact that these were volunteers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KluoeI4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0-10-27T20:28:22.885" idx="2">
    <p:pos x="6000" y="0"/>
    <p:text>We need the emotion and stories behind the photos.</p:text>
    <p:extLst>
      <p:ext uri="{C676402C-5697-4E1C-873F-D02D1690AC5C}">
        <p15:threadingInfo xmlns:p15="http://schemas.microsoft.com/office/powerpoint/2012/main" timeZoneBias="0"/>
      </p:ext>
      <p:ext uri="http://customooxmlschemas.google.com/">
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commentPostId="AAAAKluoeJE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photograph shows many local business owners who volunteered their time to maintain lots and open spaces in East Seaford</a:t>
            </a:r>
            <a:r>
              <a:rPr lang="en-US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NEED</a:t>
            </a:r>
            <a:r>
              <a:rPr lang="en-US" baseline="0" dirty="0" smtClean="0"/>
              <a:t> MORE ABOUT THIS PHOTO.</a:t>
            </a:r>
            <a:endParaRPr dirty="0"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043034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3" name="Google Shape;24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82177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869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71846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result is our new </a:t>
            </a:r>
            <a:r>
              <a:rPr lang="en-US" dirty="0" err="1"/>
              <a:t>exhibt</a:t>
            </a:r>
            <a:r>
              <a:rPr lang="en-US" dirty="0"/>
              <a:t> HISTORY THROUGH FAMILY, The African-American Experience in Seaford, Delaware…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That will be housed at the Seaford Museum from May through September 2021</a:t>
            </a:r>
            <a:r>
              <a:rPr lang="en-US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The photo is of Ervin</a:t>
            </a:r>
            <a:r>
              <a:rPr lang="en-US" baseline="0" dirty="0" smtClean="0"/>
              <a:t> Cannon taken sometime around 1890. This is a detail of a larger photo in which Mr. Cannon is the only black man on an excursion boat with several white men. It is possible that Mr. Cannon was a river pilot.</a:t>
            </a:r>
            <a:endParaRPr dirty="0"/>
          </a:p>
        </p:txBody>
      </p:sp>
      <p:sp>
        <p:nvSpPr>
          <p:cNvPr id="154" name="Google Shape;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06260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97284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922761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878443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5" name="Google Shape;51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THE BOOK WITH JEFFERSON ON THE COVER WAS CHOSEN INTENTIONALLY.</a:t>
            </a:r>
            <a:r>
              <a:rPr lang="en-US" baseline="0" dirty="0" smtClean="0"/>
              <a:t>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As </a:t>
            </a:r>
            <a:r>
              <a:rPr lang="en-US" dirty="0"/>
              <a:t>everyone from an under-represented community knows, history books are written with a point-of-view…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And while those presenting history may have the very best of intentions, their experiences and education limit their ability to tell the full story.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With this in mind, the Seaford Historical Society wants to start ASKING our community about its history, instead of just “telling” about it.</a:t>
            </a:r>
            <a:endParaRPr dirty="0"/>
          </a:p>
        </p:txBody>
      </p:sp>
      <p:sp>
        <p:nvSpPr>
          <p:cNvPr id="154" name="Google Shape;15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sp>
        <p:nvSpPr>
          <p:cNvPr id="162" name="Google Shape;1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81816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DO WE KNOW THE STORIES</a:t>
            </a:r>
            <a:r>
              <a:rPr lang="en-US" baseline="0" dirty="0" smtClean="0"/>
              <a:t> BEHIND ANY OF THESE PHOTOS?</a:t>
            </a:r>
            <a:endParaRPr dirty="0"/>
          </a:p>
        </p:txBody>
      </p:sp>
      <p:sp>
        <p:nvSpPr>
          <p:cNvPr id="162" name="Google Shape;1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606488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ONLY</a:t>
            </a:r>
            <a:r>
              <a:rPr lang="en-US" baseline="0" dirty="0" smtClean="0"/>
              <a:t> THE PHOTO OF MISS BLUE JAY IS TIED TO THE EXHIBIT; THE REST ARE STOCK PHOTOS. AS WE GET ARTIFACTS THESE CAN BE REPLACED WITH THE GENUINE ARTICLE.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aseline="0" dirty="0" smtClean="0"/>
              <a:t>WHAT IS THE MISS BLUE JAY STORY?</a:t>
            </a:r>
            <a:endParaRPr dirty="0"/>
          </a:p>
        </p:txBody>
      </p:sp>
      <p:sp>
        <p:nvSpPr>
          <p:cNvPr id="162" name="Google Shape;1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61046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I’M CLOSE TO FINISHING A HOW-TO WORKSHEET ON DOING ORAL HISTORIES. I‘LL SHARE IT AS SOON AS IT’S READY FOR A PROOFREAD.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THESE</a:t>
            </a:r>
            <a:r>
              <a:rPr lang="en-US" baseline="0" dirty="0" smtClean="0"/>
              <a:t> ARE STOCK PHOTOS.</a:t>
            </a:r>
            <a:endParaRPr dirty="0"/>
          </a:p>
        </p:txBody>
      </p:sp>
      <p:sp>
        <p:nvSpPr>
          <p:cNvPr id="162" name="Google Shape;1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59707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WE</a:t>
            </a:r>
            <a:r>
              <a:rPr lang="en-US" baseline="0" dirty="0" smtClean="0"/>
              <a:t> NEED A BETTER TERM FOR “QUALITY CONTROL”</a:t>
            </a:r>
            <a:endParaRPr dirty="0"/>
          </a:p>
        </p:txBody>
      </p:sp>
      <p:sp>
        <p:nvSpPr>
          <p:cNvPr id="162" name="Google Shape;1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21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8" name="Google Shape;1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3413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4"/>
          <p:cNvSpPr txBox="1"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Font typeface="Century Gothic"/>
              <a:buNone/>
              <a:defRPr sz="7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4"/>
          <p:cNvSpPr txBox="1"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600"/>
              <a:buNone/>
              <a:defRPr cap="none">
                <a:solidFill>
                  <a:srgbClr val="FFDE6A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3"/>
          <p:cNvSpPr txBox="1"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3"/>
          <p:cNvSpPr>
            <a:spLocks noGrp="1"/>
          </p:cNvSpPr>
          <p:nvPr>
            <p:ph type="pic" idx="2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7" name="Google Shape;77;p53"/>
          <p:cNvSpPr txBox="1">
            <a:spLocks noGrp="1"/>
          </p:cNvSpPr>
          <p:nvPr>
            <p:ph type="body" idx="1"/>
          </p:nvPr>
        </p:nvSpPr>
        <p:spPr>
          <a:xfrm>
            <a:off x="1154956" y="5367325"/>
            <a:ext cx="8825656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5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aption">
  <p:cSld name="Title and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4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4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8825659" cy="23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84" name="Google Shape;84;p54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4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4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5"/>
          <p:cNvSpPr txBox="1"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5"/>
          <p:cNvSpPr txBox="1">
            <a:spLocks noGrp="1"/>
          </p:cNvSpPr>
          <p:nvPr>
            <p:ph type="body" idx="1"/>
          </p:nvPr>
        </p:nvSpPr>
        <p:spPr>
          <a:xfrm>
            <a:off x="1930400" y="3771174"/>
            <a:ext cx="7279649" cy="342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 b="0" i="0" cap="small">
                <a:solidFill>
                  <a:srgbClr val="FFDE6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0" name="Google Shape;90;p55"/>
          <p:cNvSpPr txBox="1">
            <a:spLocks noGrp="1"/>
          </p:cNvSpPr>
          <p:nvPr>
            <p:ph type="body" idx="2"/>
          </p:nvPr>
        </p:nvSpPr>
        <p:spPr>
          <a:xfrm>
            <a:off x="1154954" y="4350657"/>
            <a:ext cx="8825659" cy="16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5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55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>
                <a:solidFill>
                  <a:srgbClr val="FFDE6A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95" name="Google Shape;95;p55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00" b="0" i="0">
                <a:solidFill>
                  <a:srgbClr val="FFDE6A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6"/>
          <p:cNvSpPr txBox="1"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56"/>
          <p:cNvSpPr txBox="1"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FFDE6A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5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5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5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57"/>
          <p:cNvSpPr txBox="1"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FFDE6A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5" name="Google Shape;105;p57"/>
          <p:cNvSpPr txBox="1">
            <a:spLocks noGrp="1"/>
          </p:cNvSpPr>
          <p:nvPr>
            <p:ph type="body" idx="2"/>
          </p:nvPr>
        </p:nvSpPr>
        <p:spPr>
          <a:xfrm>
            <a:off x="652463" y="2667000"/>
            <a:ext cx="2927350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6" name="Google Shape;106;p57"/>
          <p:cNvSpPr txBox="1">
            <a:spLocks noGrp="1"/>
          </p:cNvSpPr>
          <p:nvPr>
            <p:ph type="body" idx="3"/>
          </p:nvPr>
        </p:nvSpPr>
        <p:spPr>
          <a:xfrm>
            <a:off x="3883659" y="1981200"/>
            <a:ext cx="293624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FFDE6A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7" name="Google Shape;107;p57"/>
          <p:cNvSpPr txBox="1">
            <a:spLocks noGrp="1"/>
          </p:cNvSpPr>
          <p:nvPr>
            <p:ph type="body" idx="4"/>
          </p:nvPr>
        </p:nvSpPr>
        <p:spPr>
          <a:xfrm>
            <a:off x="3873106" y="2667000"/>
            <a:ext cx="2946794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08" name="Google Shape;108;p57"/>
          <p:cNvSpPr txBox="1">
            <a:spLocks noGrp="1"/>
          </p:cNvSpPr>
          <p:nvPr>
            <p:ph type="body" idx="5"/>
          </p:nvPr>
        </p:nvSpPr>
        <p:spPr>
          <a:xfrm>
            <a:off x="7124700" y="1981200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FFDE6A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09" name="Google Shape;109;p57"/>
          <p:cNvSpPr txBox="1">
            <a:spLocks noGrp="1"/>
          </p:cNvSpPr>
          <p:nvPr>
            <p:ph type="body" idx="6"/>
          </p:nvPr>
        </p:nvSpPr>
        <p:spPr>
          <a:xfrm>
            <a:off x="7124700" y="2667000"/>
            <a:ext cx="2932113" cy="3589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10" name="Google Shape;110;p57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" name="Google Shape;111;p57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2" name="Google Shape;112;p5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5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58"/>
          <p:cNvSpPr txBox="1"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58"/>
          <p:cNvSpPr>
            <a:spLocks noGrp="1"/>
          </p:cNvSpPr>
          <p:nvPr>
            <p:ph type="pic" idx="2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19" name="Google Shape;119;p58"/>
          <p:cNvSpPr txBox="1">
            <a:spLocks noGrp="1"/>
          </p:cNvSpPr>
          <p:nvPr>
            <p:ph type="body" idx="3"/>
          </p:nvPr>
        </p:nvSpPr>
        <p:spPr>
          <a:xfrm>
            <a:off x="652463" y="4827211"/>
            <a:ext cx="2940050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0" name="Google Shape;120;p58"/>
          <p:cNvSpPr txBox="1">
            <a:spLocks noGrp="1"/>
          </p:cNvSpPr>
          <p:nvPr>
            <p:ph type="body" idx="4"/>
          </p:nvPr>
        </p:nvSpPr>
        <p:spPr>
          <a:xfrm>
            <a:off x="3889375" y="4250949"/>
            <a:ext cx="2930525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1" name="Google Shape;121;p58"/>
          <p:cNvSpPr>
            <a:spLocks noGrp="1"/>
          </p:cNvSpPr>
          <p:nvPr>
            <p:ph type="pic" idx="5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2" name="Google Shape;122;p58"/>
          <p:cNvSpPr txBox="1">
            <a:spLocks noGrp="1"/>
          </p:cNvSpPr>
          <p:nvPr>
            <p:ph type="body" idx="6"/>
          </p:nvPr>
        </p:nvSpPr>
        <p:spPr>
          <a:xfrm>
            <a:off x="3888022" y="4827210"/>
            <a:ext cx="2934406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123" name="Google Shape;123;p58"/>
          <p:cNvSpPr txBox="1">
            <a:spLocks noGrp="1"/>
          </p:cNvSpPr>
          <p:nvPr>
            <p:ph type="body" idx="7"/>
          </p:nvPr>
        </p:nvSpPr>
        <p:spPr>
          <a:xfrm>
            <a:off x="7124700" y="4250949"/>
            <a:ext cx="293211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124" name="Google Shape;124;p58"/>
          <p:cNvSpPr>
            <a:spLocks noGrp="1"/>
          </p:cNvSpPr>
          <p:nvPr>
            <p:ph type="pic" idx="8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25" name="Google Shape;125;p58"/>
          <p:cNvSpPr txBox="1">
            <a:spLocks noGrp="1"/>
          </p:cNvSpPr>
          <p:nvPr>
            <p:ph type="body" idx="9"/>
          </p:nvPr>
        </p:nvSpPr>
        <p:spPr>
          <a:xfrm>
            <a:off x="7124575" y="4827208"/>
            <a:ext cx="2935997" cy="659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cxnSp>
        <p:nvCxnSpPr>
          <p:cNvPr id="126" name="Google Shape;126;p58"/>
          <p:cNvCxnSpPr/>
          <p:nvPr/>
        </p:nvCxnSpPr>
        <p:spPr>
          <a:xfrm>
            <a:off x="3726142" y="2133600"/>
            <a:ext cx="0" cy="3962400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7" name="Google Shape;127;p58"/>
          <p:cNvCxnSpPr/>
          <p:nvPr/>
        </p:nvCxnSpPr>
        <p:spPr>
          <a:xfrm>
            <a:off x="6962227" y="2133600"/>
            <a:ext cx="0" cy="3966882"/>
          </a:xfrm>
          <a:prstGeom prst="straightConnector1">
            <a:avLst/>
          </a:prstGeom>
          <a:noFill/>
          <a:ln w="12700" cap="flat" cmpd="sng">
            <a:solidFill>
              <a:schemeClr val="accent1">
                <a:alpha val="40000"/>
              </a:schemeClr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8" name="Google Shape;128;p5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5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5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9"/>
          <p:cNvSpPr txBox="1">
            <a:spLocks noGrp="1"/>
          </p:cNvSpPr>
          <p:nvPr>
            <p:ph type="body" idx="1"/>
          </p:nvPr>
        </p:nvSpPr>
        <p:spPr>
          <a:xfrm rot="5400000">
            <a:off x="3478842" y="-322612"/>
            <a:ext cx="4195481" cy="89465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5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5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5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0"/>
          <p:cNvSpPr txBox="1">
            <a:spLocks noGrp="1"/>
          </p:cNvSpPr>
          <p:nvPr>
            <p:ph type="title"/>
          </p:nvPr>
        </p:nvSpPr>
        <p:spPr>
          <a:xfrm rot="5400000">
            <a:off x="6267450" y="2466975"/>
            <a:ext cx="5826125" cy="1752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60"/>
          <p:cNvSpPr txBox="1">
            <a:spLocks noGrp="1"/>
          </p:cNvSpPr>
          <p:nvPr>
            <p:ph type="body" idx="1"/>
          </p:nvPr>
        </p:nvSpPr>
        <p:spPr>
          <a:xfrm rot="5400000">
            <a:off x="1679575" y="-139699"/>
            <a:ext cx="5368924" cy="7423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6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6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5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6" name="Google Shape;26;p45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5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5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6"/>
          <p:cNvSpPr txBox="1"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6"/>
          <p:cNvSpPr txBox="1"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cap="none">
                <a:solidFill>
                  <a:srgbClr val="FFDE6A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46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6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6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7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7"/>
          <p:cNvSpPr txBox="1">
            <a:spLocks noGrp="1"/>
          </p:cNvSpPr>
          <p:nvPr>
            <p:ph type="body" idx="1"/>
          </p:nvPr>
        </p:nvSpPr>
        <p:spPr>
          <a:xfrm>
            <a:off x="1103312" y="2060575"/>
            <a:ext cx="4396339" cy="419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38" name="Google Shape;38;p47"/>
          <p:cNvSpPr txBox="1">
            <a:spLocks noGrp="1"/>
          </p:cNvSpPr>
          <p:nvPr>
            <p:ph type="body" idx="2"/>
          </p:nvPr>
        </p:nvSpPr>
        <p:spPr>
          <a:xfrm>
            <a:off x="5654493" y="2056092"/>
            <a:ext cx="4396341" cy="42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39" name="Google Shape;39;p47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7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7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4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8"/>
          <p:cNvSpPr txBox="1"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FFDE6A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8"/>
          <p:cNvSpPr txBox="1">
            <a:spLocks noGrp="1"/>
          </p:cNvSpPr>
          <p:nvPr>
            <p:ph type="body" idx="2"/>
          </p:nvPr>
        </p:nvSpPr>
        <p:spPr>
          <a:xfrm>
            <a:off x="1103312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6" name="Google Shape;46;p48"/>
          <p:cNvSpPr txBox="1">
            <a:spLocks noGrp="1"/>
          </p:cNvSpPr>
          <p:nvPr>
            <p:ph type="body" idx="3"/>
          </p:nvPr>
        </p:nvSpPr>
        <p:spPr>
          <a:xfrm>
            <a:off x="5654495" y="1905000"/>
            <a:ext cx="4396339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>
                <a:solidFill>
                  <a:srgbClr val="FFDE6A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48"/>
          <p:cNvSpPr txBox="1">
            <a:spLocks noGrp="1"/>
          </p:cNvSpPr>
          <p:nvPr>
            <p:ph type="body" idx="4"/>
          </p:nvPr>
        </p:nvSpPr>
        <p:spPr>
          <a:xfrm>
            <a:off x="5654495" y="2514600"/>
            <a:ext cx="4396339" cy="3741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1pPr>
            <a:lvl2pPr marL="914400" lvl="1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2pPr>
            <a:lvl3pPr marL="1371600" lvl="2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3pPr>
            <a:lvl4pPr marL="1828800" lvl="3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4pPr>
            <a:lvl5pPr marL="2286000" lvl="4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5pPr>
            <a:lvl6pPr marL="2743200" lvl="5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6pPr>
            <a:lvl7pPr marL="3200400" lvl="6" indent="-289560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7pPr>
            <a:lvl8pPr marL="3657600" lvl="7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8pPr>
            <a:lvl9pPr marL="4114800" lvl="8" indent="-289559" algn="l">
              <a:spcBef>
                <a:spcPts val="1000"/>
              </a:spcBef>
              <a:spcAft>
                <a:spcPts val="0"/>
              </a:spcAft>
              <a:buSzPts val="960"/>
              <a:buChar char="►"/>
              <a:defRPr sz="1200"/>
            </a:lvl9pPr>
          </a:lstStyle>
          <a:p>
            <a:endParaRPr/>
          </a:p>
        </p:txBody>
      </p:sp>
      <p:sp>
        <p:nvSpPr>
          <p:cNvPr id="48" name="Google Shape;48;p48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48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8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4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9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9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9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0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0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0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1"/>
          <p:cNvSpPr txBox="1"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51"/>
          <p:cNvSpPr txBox="1">
            <a:spLocks noGrp="1"/>
          </p:cNvSpPr>
          <p:nvPr>
            <p:ph type="body" idx="1"/>
          </p:nvPr>
        </p:nvSpPr>
        <p:spPr>
          <a:xfrm>
            <a:off x="4784616" y="1447800"/>
            <a:ext cx="5195997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30200" algn="l">
              <a:spcBef>
                <a:spcPts val="1000"/>
              </a:spcBef>
              <a:spcAft>
                <a:spcPts val="0"/>
              </a:spcAft>
              <a:buSzPts val="1600"/>
              <a:buChar char="►"/>
              <a:defRPr sz="2000"/>
            </a:lvl1pPr>
            <a:lvl2pPr marL="914400" lvl="1" indent="-320040" algn="l">
              <a:spcBef>
                <a:spcPts val="1000"/>
              </a:spcBef>
              <a:spcAft>
                <a:spcPts val="0"/>
              </a:spcAft>
              <a:buSzPts val="1440"/>
              <a:buChar char="►"/>
              <a:defRPr sz="1800"/>
            </a:lvl2pPr>
            <a:lvl3pPr marL="1371600" lvl="2" indent="-309880" algn="l">
              <a:spcBef>
                <a:spcPts val="1000"/>
              </a:spcBef>
              <a:spcAft>
                <a:spcPts val="0"/>
              </a:spcAft>
              <a:buSzPts val="1280"/>
              <a:buChar char="►"/>
              <a:defRPr sz="1600"/>
            </a:lvl3pPr>
            <a:lvl4pPr marL="1828800" lvl="3" indent="-299719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4pPr>
            <a:lvl5pPr marL="2286000" lvl="4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5pPr>
            <a:lvl6pPr marL="2743200" lvl="5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6pPr>
            <a:lvl7pPr marL="3200400" lvl="6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7pPr>
            <a:lvl8pPr marL="3657600" lvl="7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8pPr>
            <a:lvl9pPr marL="4114800" lvl="8" indent="-299720" algn="l">
              <a:spcBef>
                <a:spcPts val="1000"/>
              </a:spcBef>
              <a:spcAft>
                <a:spcPts val="0"/>
              </a:spcAft>
              <a:buSzPts val="1120"/>
              <a:buChar char="►"/>
              <a:defRPr sz="1400"/>
            </a:lvl9pPr>
          </a:lstStyle>
          <a:p>
            <a:endParaRPr/>
          </a:p>
        </p:txBody>
      </p:sp>
      <p:sp>
        <p:nvSpPr>
          <p:cNvPr id="63" name="Google Shape;63;p51"/>
          <p:cNvSpPr txBox="1">
            <a:spLocks noGrp="1"/>
          </p:cNvSpPr>
          <p:nvPr>
            <p:ph type="body" idx="2"/>
          </p:nvPr>
        </p:nvSpPr>
        <p:spPr>
          <a:xfrm>
            <a:off x="1154955" y="3129280"/>
            <a:ext cx="3401062" cy="289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4" name="Google Shape;64;p51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1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1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52"/>
          <p:cNvSpPr txBox="1"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Century Gothic"/>
              <a:buNone/>
              <a:defRPr sz="36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52"/>
          <p:cNvSpPr>
            <a:spLocks noGrp="1"/>
          </p:cNvSpPr>
          <p:nvPr>
            <p:ph type="pic" idx="2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800" dist="50800" dir="5400000" algn="tl" rotWithShape="0">
              <a:srgbClr val="000000">
                <a:alpha val="42745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0" name="Google Shape;70;p52"/>
          <p:cNvSpPr txBox="1">
            <a:spLocks noGrp="1"/>
          </p:cNvSpPr>
          <p:nvPr>
            <p:ph type="body" idx="1"/>
          </p:nvPr>
        </p:nvSpPr>
        <p:spPr>
          <a:xfrm>
            <a:off x="1154954" y="3657600"/>
            <a:ext cx="5084979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1" name="Google Shape;71;p52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2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52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43"/>
          <p:cNvPicPr preferRelativeResize="0"/>
          <p:nvPr/>
        </p:nvPicPr>
        <p:blipFill rotWithShape="1">
          <a:blip r:embed="rId20">
            <a:alphaModFix/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43"/>
          <p:cNvPicPr preferRelativeResize="0"/>
          <p:nvPr/>
        </p:nvPicPr>
        <p:blipFill rotWithShape="1">
          <a:blip r:embed="rId21">
            <a:alphaModFix/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43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>
            <a:gsLst>
              <a:gs pos="0">
                <a:srgbClr val="E64823">
                  <a:alpha val="6666"/>
                </a:srgbClr>
              </a:gs>
              <a:gs pos="36000">
                <a:srgbClr val="E64823">
                  <a:alpha val="5882"/>
                </a:srgbClr>
              </a:gs>
              <a:gs pos="69000">
                <a:srgbClr val="E64823">
                  <a:alpha val="0"/>
                </a:srgbClr>
              </a:gs>
              <a:gs pos="100000">
                <a:srgbClr val="E64823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Google Shape;9;p43"/>
          <p:cNvPicPr preferRelativeResize="0"/>
          <p:nvPr/>
        </p:nvPicPr>
        <p:blipFill rotWithShape="1">
          <a:blip r:embed="rId22">
            <a:alphaModFix/>
          </a:blip>
          <a:srcRect t="28812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43"/>
          <p:cNvPicPr preferRelativeResize="0"/>
          <p:nvPr/>
        </p:nvPicPr>
        <p:blipFill rotWithShape="1">
          <a:blip r:embed="rId23">
            <a:alphaModFix/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8100" dist="25400" dir="5400000" rotWithShape="0">
              <a:srgbClr val="000000">
                <a:alpha val="44705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4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Font typeface="Century Gothic"/>
              <a:buNone/>
              <a:defRPr sz="4200" b="0" i="0" u="none" strike="noStrike" cap="none">
                <a:solidFill>
                  <a:schemeClr val="l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43"/>
          <p:cNvSpPr txBox="1"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3020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60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988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9719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972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9972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9972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9972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9972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4" name="Google Shape;14;p43"/>
          <p:cNvSpPr txBox="1">
            <a:spLocks noGrp="1"/>
          </p:cNvSpPr>
          <p:nvPr>
            <p:ph type="dt" idx="10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5" name="Google Shape;15;p43"/>
          <p:cNvSpPr txBox="1">
            <a:spLocks noGrp="1"/>
          </p:cNvSpPr>
          <p:nvPr>
            <p:ph type="ftr" idx="11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" name="Google Shape;16;p43"/>
          <p:cNvSpPr txBox="1">
            <a:spLocks noGrp="1"/>
          </p:cNvSpPr>
          <p:nvPr>
            <p:ph type="sldNum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ctr" rtl="0">
              <a:spcBef>
                <a:spcPts val="0"/>
              </a:spcBef>
              <a:buNone/>
              <a:defRPr sz="2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"/>
          <p:cNvPicPr preferRelativeResize="0"/>
          <p:nvPr/>
        </p:nvPicPr>
        <p:blipFill rotWithShape="1">
          <a:blip r:embed="rId3">
            <a:alphaModFix/>
          </a:blip>
          <a:srcRect t="10773" b="11200"/>
          <a:stretch/>
        </p:blipFill>
        <p:spPr>
          <a:xfrm>
            <a:off x="476830" y="451193"/>
            <a:ext cx="7716194" cy="3387109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"/>
          <p:cNvSpPr txBox="1">
            <a:spLocks noGrp="1"/>
          </p:cNvSpPr>
          <p:nvPr>
            <p:ph type="ctrTitle"/>
          </p:nvPr>
        </p:nvSpPr>
        <p:spPr>
          <a:xfrm>
            <a:off x="348814" y="4606844"/>
            <a:ext cx="10314234" cy="1158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7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>
              <a:solidFill>
                <a:srgbClr val="FFDE6A"/>
              </a:solidFill>
            </a:endParaRPr>
          </a:p>
        </p:txBody>
      </p:sp>
      <p:sp>
        <p:nvSpPr>
          <p:cNvPr id="149" name="Google Shape;149;p1"/>
          <p:cNvSpPr txBox="1"/>
          <p:nvPr/>
        </p:nvSpPr>
        <p:spPr>
          <a:xfrm>
            <a:off x="348814" y="3958637"/>
            <a:ext cx="75154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The Seaford Historical Society presents:</a:t>
            </a:r>
            <a:endParaRPr sz="2400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50" name="Google Shape;150;p1"/>
          <p:cNvSpPr txBox="1"/>
          <p:nvPr/>
        </p:nvSpPr>
        <p:spPr>
          <a:xfrm>
            <a:off x="348814" y="5756373"/>
            <a:ext cx="9553303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African-American Experience in Seaford, Delaware</a:t>
            </a:r>
            <a:endParaRPr sz="27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51" name="Google Shape;151;p1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399" name="Google Shape;399;p29"/>
          <p:cNvSpPr txBox="1">
            <a:spLocks noGrp="1"/>
          </p:cNvSpPr>
          <p:nvPr>
            <p:ph type="body" idx="1"/>
          </p:nvPr>
        </p:nvSpPr>
        <p:spPr>
          <a:xfrm>
            <a:off x="646111" y="4946469"/>
            <a:ext cx="11045146" cy="160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 smtClean="0"/>
              <a:t>Access to records and artifacts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 smtClean="0"/>
              <a:t>Financial Support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 smtClean="0"/>
              <a:t>Promotion throughout community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dirty="0"/>
          </a:p>
        </p:txBody>
      </p:sp>
      <p:sp>
        <p:nvSpPr>
          <p:cNvPr id="401" name="Google Shape;401;p29"/>
          <p:cNvSpPr txBox="1"/>
          <p:nvPr/>
        </p:nvSpPr>
        <p:spPr>
          <a:xfrm>
            <a:off x="7950925" y="1672046"/>
            <a:ext cx="4110445" cy="259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2560"/>
              <a:buFont typeface="Noto Sans Symbols"/>
              <a:buNone/>
            </a:pPr>
            <a:r>
              <a:rPr lang="en-US" sz="32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Involvement</a:t>
            </a:r>
            <a:endParaRPr sz="4800" b="1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02" name="Google Shape;402;p29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403" name="Google Shape;403;p29"/>
          <p:cNvSpPr txBox="1"/>
          <p:nvPr/>
        </p:nvSpPr>
        <p:spPr>
          <a:xfrm>
            <a:off x="7955279" y="3172968"/>
            <a:ext cx="4132643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Government &amp;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Civic Groups</a:t>
            </a:r>
            <a:endParaRPr sz="44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2" b="7872"/>
          <a:stretch/>
        </p:blipFill>
        <p:spPr>
          <a:xfrm>
            <a:off x="1250845" y="1334589"/>
            <a:ext cx="5810450" cy="361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35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" grpId="0" uiExpand="1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body" idx="1"/>
          </p:nvPr>
        </p:nvSpPr>
        <p:spPr>
          <a:xfrm>
            <a:off x="646111" y="4946469"/>
            <a:ext cx="10614073" cy="1406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/>
              <a:t>Schools are where cultures come together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en-US" sz="3000" dirty="0" smtClean="0"/>
              <a:t>Best environment </a:t>
            </a:r>
            <a:r>
              <a:rPr lang="en-US" sz="3000" dirty="0"/>
              <a:t>for dialog within our community</a:t>
            </a:r>
            <a:endParaRPr sz="3000" dirty="0"/>
          </a:p>
        </p:txBody>
      </p:sp>
      <p:pic>
        <p:nvPicPr>
          <p:cNvPr id="219" name="Google Shape;219;p9"/>
          <p:cNvPicPr preferRelativeResize="0"/>
          <p:nvPr/>
        </p:nvPicPr>
        <p:blipFill rotWithShape="1">
          <a:blip r:embed="rId3">
            <a:alphaModFix/>
          </a:blip>
          <a:srcRect t="9025" r="1428" b="2909"/>
          <a:stretch/>
        </p:blipFill>
        <p:spPr>
          <a:xfrm>
            <a:off x="768006" y="1672046"/>
            <a:ext cx="6913639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9"/>
          <p:cNvSpPr txBox="1"/>
          <p:nvPr/>
        </p:nvSpPr>
        <p:spPr>
          <a:xfrm>
            <a:off x="7950925" y="1672046"/>
            <a:ext cx="4110445" cy="259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2560"/>
              <a:buFont typeface="Noto Sans Symbols"/>
              <a:buNone/>
            </a:pPr>
            <a:r>
              <a:rPr lang="en-US" sz="32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Involvement</a:t>
            </a:r>
            <a:endParaRPr sz="4800" b="1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1" name="Google Shape;221;p9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22" name="Google Shape;222;p9"/>
          <p:cNvSpPr txBox="1"/>
          <p:nvPr/>
        </p:nvSpPr>
        <p:spPr>
          <a:xfrm>
            <a:off x="7955280" y="3180282"/>
            <a:ext cx="2543883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Schools</a:t>
            </a:r>
            <a:endParaRPr sz="4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228" name="Google Shape;228;p10"/>
          <p:cNvSpPr txBox="1">
            <a:spLocks noGrp="1"/>
          </p:cNvSpPr>
          <p:nvPr>
            <p:ph type="body" idx="1"/>
          </p:nvPr>
        </p:nvSpPr>
        <p:spPr>
          <a:xfrm>
            <a:off x="646111" y="4946469"/>
            <a:ext cx="10614073" cy="1406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/>
              <a:t>Opportunities for Multi-Disciplinary projects </a:t>
            </a:r>
          </a:p>
          <a:p>
            <a:pPr marL="800100" lvl="1" indent="-342900">
              <a:spcBef>
                <a:spcPts val="0"/>
              </a:spcBef>
              <a:buSzPts val="2560"/>
            </a:pPr>
            <a:r>
              <a:rPr lang="en-US" sz="3000" dirty="0"/>
              <a:t>History, Language, Art, Media, Marketing, etc.</a:t>
            </a:r>
            <a:endParaRPr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dirty="0"/>
          </a:p>
        </p:txBody>
      </p:sp>
      <p:pic>
        <p:nvPicPr>
          <p:cNvPr id="229" name="Google Shape;229;p10"/>
          <p:cNvPicPr preferRelativeResize="0"/>
          <p:nvPr/>
        </p:nvPicPr>
        <p:blipFill rotWithShape="1">
          <a:blip r:embed="rId3">
            <a:alphaModFix/>
          </a:blip>
          <a:srcRect t="9025" r="1428" b="2909"/>
          <a:stretch/>
        </p:blipFill>
        <p:spPr>
          <a:xfrm>
            <a:off x="768006" y="1672046"/>
            <a:ext cx="6913639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10"/>
          <p:cNvSpPr txBox="1"/>
          <p:nvPr/>
        </p:nvSpPr>
        <p:spPr>
          <a:xfrm>
            <a:off x="7950925" y="1672046"/>
            <a:ext cx="4110445" cy="259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2560"/>
              <a:buFont typeface="Noto Sans Symbols"/>
              <a:buNone/>
            </a:pPr>
            <a:r>
              <a:rPr lang="en-US" sz="32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Involvement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None/>
            </a:pPr>
            <a:endParaRPr sz="1800" b="0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3520"/>
              <a:buFont typeface="Noto Sans Symbols"/>
              <a:buNone/>
            </a:pPr>
            <a:r>
              <a:rPr lang="en-US" sz="44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Schools</a:t>
            </a:r>
            <a:endParaRPr sz="4800" b="1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31" name="Google Shape;231;p10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246" name="Google Shape;246;p12"/>
          <p:cNvSpPr txBox="1">
            <a:spLocks noGrp="1"/>
          </p:cNvSpPr>
          <p:nvPr>
            <p:ph type="body" idx="1"/>
          </p:nvPr>
        </p:nvSpPr>
        <p:spPr>
          <a:xfrm>
            <a:off x="646111" y="4946468"/>
            <a:ext cx="10614073" cy="1670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/>
              <a:t>History and Social Studies</a:t>
            </a:r>
            <a:endParaRPr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en-US" sz="3000" dirty="0"/>
              <a:t>Locate and evaluate artifacts and photographs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400"/>
              <a:buChar char="►"/>
            </a:pPr>
            <a:r>
              <a:rPr lang="en-US" sz="3000" dirty="0"/>
              <a:t>Collect and Present Oral Histories</a:t>
            </a:r>
            <a:endParaRPr sz="30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dirty="0"/>
          </a:p>
        </p:txBody>
      </p:sp>
      <p:pic>
        <p:nvPicPr>
          <p:cNvPr id="247" name="Google Shape;247;p12"/>
          <p:cNvPicPr preferRelativeResize="0"/>
          <p:nvPr/>
        </p:nvPicPr>
        <p:blipFill rotWithShape="1">
          <a:blip r:embed="rId3">
            <a:alphaModFix/>
          </a:blip>
          <a:srcRect t="9025" r="1428" b="2909"/>
          <a:stretch/>
        </p:blipFill>
        <p:spPr>
          <a:xfrm>
            <a:off x="768006" y="1672046"/>
            <a:ext cx="6913639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2"/>
          <p:cNvSpPr txBox="1"/>
          <p:nvPr/>
        </p:nvSpPr>
        <p:spPr>
          <a:xfrm>
            <a:off x="7950925" y="1672046"/>
            <a:ext cx="4110445" cy="259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2560"/>
              <a:buFont typeface="Noto Sans Symbols"/>
              <a:buNone/>
            </a:pPr>
            <a:r>
              <a:rPr lang="en-US" sz="32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Involvement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None/>
            </a:pPr>
            <a:endParaRPr sz="1800" b="0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3520"/>
              <a:buFont typeface="Noto Sans Symbols"/>
              <a:buNone/>
            </a:pPr>
            <a:r>
              <a:rPr lang="en-US" sz="44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Schools</a:t>
            </a:r>
            <a:endParaRPr sz="4800" b="1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8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300" name="Google Shape;300;p18"/>
          <p:cNvSpPr txBox="1">
            <a:spLocks noGrp="1"/>
          </p:cNvSpPr>
          <p:nvPr>
            <p:ph type="body" idx="1"/>
          </p:nvPr>
        </p:nvSpPr>
        <p:spPr>
          <a:xfrm>
            <a:off x="646110" y="4946468"/>
            <a:ext cx="11084336" cy="1670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90"/>
              <a:buChar char="►"/>
            </a:pPr>
            <a:r>
              <a:rPr lang="en-US" sz="3200" dirty="0"/>
              <a:t>Language: The vehicle for expression</a:t>
            </a:r>
            <a:endParaRPr sz="32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368"/>
              <a:buChar char="►"/>
            </a:pPr>
            <a:r>
              <a:rPr lang="en-US" sz="3000" dirty="0"/>
              <a:t>Written Word, Spoken Word, Music, and more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368"/>
              <a:buChar char="►"/>
            </a:pPr>
            <a:r>
              <a:rPr lang="en-US" sz="3000" dirty="0"/>
              <a:t>The affect of point-of-view on interpretation</a:t>
            </a:r>
            <a:endParaRPr sz="3000" dirty="0"/>
          </a:p>
          <a:p>
            <a:pPr marL="742950" lvl="1" indent="-144780" algn="l" rtl="0">
              <a:spcBef>
                <a:spcPts val="1000"/>
              </a:spcBef>
              <a:spcAft>
                <a:spcPts val="0"/>
              </a:spcAft>
              <a:buSzPts val="2220"/>
              <a:buNone/>
            </a:pPr>
            <a:endParaRPr sz="2775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368"/>
              <a:buNone/>
            </a:pPr>
            <a:endParaRPr sz="2960" dirty="0"/>
          </a:p>
        </p:txBody>
      </p:sp>
      <p:pic>
        <p:nvPicPr>
          <p:cNvPr id="301" name="Google Shape;301;p18"/>
          <p:cNvPicPr preferRelativeResize="0"/>
          <p:nvPr/>
        </p:nvPicPr>
        <p:blipFill rotWithShape="1">
          <a:blip r:embed="rId3">
            <a:alphaModFix/>
          </a:blip>
          <a:srcRect t="9025" r="1428" b="2909"/>
          <a:stretch/>
        </p:blipFill>
        <p:spPr>
          <a:xfrm>
            <a:off x="768006" y="1672046"/>
            <a:ext cx="6913639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18"/>
          <p:cNvSpPr txBox="1"/>
          <p:nvPr/>
        </p:nvSpPr>
        <p:spPr>
          <a:xfrm>
            <a:off x="7950925" y="1672046"/>
            <a:ext cx="4110445" cy="259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2560"/>
              <a:buFont typeface="Noto Sans Symbols"/>
              <a:buNone/>
            </a:pPr>
            <a:r>
              <a:rPr lang="en-US" sz="32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Involvement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None/>
            </a:pPr>
            <a:endParaRPr sz="1800" b="0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3520"/>
              <a:buFont typeface="Noto Sans Symbols"/>
              <a:buNone/>
            </a:pPr>
            <a:r>
              <a:rPr lang="en-US" sz="44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Schools</a:t>
            </a:r>
            <a:endParaRPr sz="4800" b="1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3" name="Google Shape;303;p18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9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309" name="Google Shape;309;p19"/>
          <p:cNvSpPr txBox="1">
            <a:spLocks noGrp="1"/>
          </p:cNvSpPr>
          <p:nvPr>
            <p:ph type="body" idx="1"/>
          </p:nvPr>
        </p:nvSpPr>
        <p:spPr>
          <a:xfrm>
            <a:off x="646110" y="4946468"/>
            <a:ext cx="11084336" cy="179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►"/>
            </a:pPr>
            <a:r>
              <a:rPr lang="en-US" sz="3200" dirty="0"/>
              <a:t>The Arts: Original Works for inclusion in exhibit </a:t>
            </a:r>
            <a:endParaRPr sz="32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000" dirty="0"/>
              <a:t>Express a spirit and vision of triumph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000" dirty="0"/>
              <a:t>Opportunities for display and performance</a:t>
            </a:r>
            <a:endParaRPr sz="3000" dirty="0"/>
          </a:p>
          <a:p>
            <a:pPr marL="742950" lvl="1" indent="-133350" algn="l" rtl="0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30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dirty="0"/>
          </a:p>
        </p:txBody>
      </p:sp>
      <p:pic>
        <p:nvPicPr>
          <p:cNvPr id="310" name="Google Shape;310;p19"/>
          <p:cNvPicPr preferRelativeResize="0"/>
          <p:nvPr/>
        </p:nvPicPr>
        <p:blipFill rotWithShape="1">
          <a:blip r:embed="rId3">
            <a:alphaModFix/>
          </a:blip>
          <a:srcRect t="9025" r="1428" b="2909"/>
          <a:stretch/>
        </p:blipFill>
        <p:spPr>
          <a:xfrm>
            <a:off x="768006" y="1672046"/>
            <a:ext cx="6913639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19"/>
          <p:cNvSpPr txBox="1"/>
          <p:nvPr/>
        </p:nvSpPr>
        <p:spPr>
          <a:xfrm>
            <a:off x="7950925" y="1672046"/>
            <a:ext cx="4110445" cy="259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2560"/>
              <a:buFont typeface="Noto Sans Symbols"/>
              <a:buNone/>
            </a:pPr>
            <a:r>
              <a:rPr lang="en-US" sz="32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Involvement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None/>
            </a:pPr>
            <a:endParaRPr sz="1800" b="0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3520"/>
              <a:buFont typeface="Noto Sans Symbols"/>
              <a:buNone/>
            </a:pPr>
            <a:r>
              <a:rPr lang="en-US" sz="44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Schools</a:t>
            </a:r>
            <a:endParaRPr sz="4800" b="1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2" name="Google Shape;312;p19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9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0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318" name="Google Shape;318;p20"/>
          <p:cNvSpPr txBox="1">
            <a:spLocks noGrp="1"/>
          </p:cNvSpPr>
          <p:nvPr>
            <p:ph type="body" idx="1"/>
          </p:nvPr>
        </p:nvSpPr>
        <p:spPr>
          <a:xfrm>
            <a:off x="646110" y="4946468"/>
            <a:ext cx="11084336" cy="1748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►"/>
            </a:pPr>
            <a:r>
              <a:rPr lang="en-US" sz="3200" dirty="0"/>
              <a:t>Media: Promote Public Interest and Attendance</a:t>
            </a:r>
            <a:endParaRPr sz="32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000" dirty="0"/>
              <a:t>Print and Video for promotion and display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000" dirty="0"/>
              <a:t>Design audience-appropriate campaigns</a:t>
            </a:r>
            <a:endParaRPr sz="3000" dirty="0"/>
          </a:p>
          <a:p>
            <a:pPr marL="742950" lvl="1" indent="-133350" algn="l" rtl="0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30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dirty="0"/>
          </a:p>
        </p:txBody>
      </p:sp>
      <p:pic>
        <p:nvPicPr>
          <p:cNvPr id="319" name="Google Shape;319;p20"/>
          <p:cNvPicPr preferRelativeResize="0"/>
          <p:nvPr/>
        </p:nvPicPr>
        <p:blipFill rotWithShape="1">
          <a:blip r:embed="rId3">
            <a:alphaModFix/>
          </a:blip>
          <a:srcRect t="9025" r="1428" b="2909"/>
          <a:stretch/>
        </p:blipFill>
        <p:spPr>
          <a:xfrm>
            <a:off x="768006" y="1672046"/>
            <a:ext cx="6913639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20"/>
          <p:cNvSpPr txBox="1"/>
          <p:nvPr/>
        </p:nvSpPr>
        <p:spPr>
          <a:xfrm>
            <a:off x="7950925" y="1672046"/>
            <a:ext cx="4110445" cy="259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2560"/>
              <a:buFont typeface="Noto Sans Symbols"/>
              <a:buNone/>
            </a:pPr>
            <a:r>
              <a:rPr lang="en-US" sz="32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Involvement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None/>
            </a:pPr>
            <a:endParaRPr sz="1800" b="0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3520"/>
              <a:buFont typeface="Noto Sans Symbols"/>
              <a:buNone/>
            </a:pPr>
            <a:r>
              <a:rPr lang="en-US" sz="44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Schools</a:t>
            </a:r>
            <a:endParaRPr sz="4800" b="1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p20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345" name="Google Shape;345;p23"/>
          <p:cNvSpPr txBox="1">
            <a:spLocks noGrp="1"/>
          </p:cNvSpPr>
          <p:nvPr>
            <p:ph type="body" idx="1"/>
          </p:nvPr>
        </p:nvSpPr>
        <p:spPr>
          <a:xfrm>
            <a:off x="646110" y="4946468"/>
            <a:ext cx="11084336" cy="1670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800"/>
              <a:buChar char="►"/>
            </a:pPr>
            <a:r>
              <a:rPr lang="en-US" sz="3500" dirty="0"/>
              <a:t>Get Students Involved</a:t>
            </a:r>
            <a:endParaRPr sz="3500" dirty="0"/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/>
              <a:t>Adaptable to all grade levels and abilities</a:t>
            </a:r>
          </a:p>
          <a:p>
            <a:pPr marL="742950" lvl="1" indent="-28575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/>
              <a:t>Perfect for Senior Projects!</a:t>
            </a:r>
            <a:endParaRPr sz="3200" dirty="0"/>
          </a:p>
          <a:p>
            <a:pPr marL="742950" lvl="1" indent="-133350" algn="l" rtl="0">
              <a:spcBef>
                <a:spcPts val="1000"/>
              </a:spcBef>
              <a:spcAft>
                <a:spcPts val="0"/>
              </a:spcAft>
              <a:buSzPts val="2400"/>
              <a:buNone/>
            </a:pPr>
            <a:endParaRPr sz="30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dirty="0"/>
          </a:p>
        </p:txBody>
      </p:sp>
      <p:pic>
        <p:nvPicPr>
          <p:cNvPr id="346" name="Google Shape;346;p23"/>
          <p:cNvPicPr preferRelativeResize="0"/>
          <p:nvPr/>
        </p:nvPicPr>
        <p:blipFill rotWithShape="1">
          <a:blip r:embed="rId3">
            <a:alphaModFix/>
          </a:blip>
          <a:srcRect t="9025" r="1428" b="2909"/>
          <a:stretch/>
        </p:blipFill>
        <p:spPr>
          <a:xfrm>
            <a:off x="768006" y="1672046"/>
            <a:ext cx="6913639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3"/>
          <p:cNvSpPr txBox="1"/>
          <p:nvPr/>
        </p:nvSpPr>
        <p:spPr>
          <a:xfrm>
            <a:off x="7950925" y="1672046"/>
            <a:ext cx="4110445" cy="259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2560"/>
              <a:buFont typeface="Noto Sans Symbols"/>
              <a:buNone/>
            </a:pPr>
            <a:r>
              <a:rPr lang="en-US" sz="32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Involvement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None/>
            </a:pPr>
            <a:endParaRPr sz="1800" b="0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3520"/>
              <a:buFont typeface="Noto Sans Symbols"/>
              <a:buNone/>
            </a:pPr>
            <a:r>
              <a:rPr lang="en-US" sz="44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Schools</a:t>
            </a:r>
            <a:endParaRPr sz="4800" b="1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8" name="Google Shape;348;p23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33856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5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pic>
        <p:nvPicPr>
          <p:cNvPr id="346" name="Google Shape;346;p23"/>
          <p:cNvPicPr preferRelativeResize="0"/>
          <p:nvPr/>
        </p:nvPicPr>
        <p:blipFill rotWithShape="1">
          <a:blip r:embed="rId3">
            <a:alphaModFix/>
          </a:blip>
          <a:srcRect t="9025" r="1428" b="2909"/>
          <a:stretch/>
        </p:blipFill>
        <p:spPr>
          <a:xfrm>
            <a:off x="768006" y="1672046"/>
            <a:ext cx="6913639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3"/>
          <p:cNvSpPr txBox="1"/>
          <p:nvPr/>
        </p:nvSpPr>
        <p:spPr>
          <a:xfrm>
            <a:off x="7950925" y="1672046"/>
            <a:ext cx="4110445" cy="259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2560"/>
              <a:buFont typeface="Noto Sans Symbols"/>
              <a:buNone/>
            </a:pPr>
            <a:r>
              <a:rPr lang="en-US" sz="32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Involvement</a:t>
            </a:r>
            <a:endParaRPr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None/>
            </a:pPr>
            <a:endParaRPr sz="1800" b="0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3520"/>
              <a:buFont typeface="Noto Sans Symbols"/>
              <a:buNone/>
            </a:pPr>
            <a:r>
              <a:rPr lang="en-US" sz="4400" b="1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Schools</a:t>
            </a:r>
            <a:endParaRPr sz="4800" b="1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8" name="Google Shape;348;p23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885509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Schools can take the exhibit </a:t>
            </a:r>
          </a:p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from </a:t>
            </a:r>
            <a:r>
              <a:rPr lang="en-US" sz="4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</a:t>
            </a:r>
            <a:r>
              <a:rPr lang="en-US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ood to GREAT!</a:t>
            </a:r>
            <a:endParaRPr lang="en-US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7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pic>
        <p:nvPicPr>
          <p:cNvPr id="346" name="Google Shape;346;p23"/>
          <p:cNvPicPr preferRelativeResize="0"/>
          <p:nvPr/>
        </p:nvPicPr>
        <p:blipFill rotWithShape="1">
          <a:blip r:embed="rId3">
            <a:alphaModFix/>
          </a:blip>
          <a:srcRect t="9025" r="1428" b="2909"/>
          <a:stretch/>
        </p:blipFill>
        <p:spPr>
          <a:xfrm>
            <a:off x="768006" y="1672046"/>
            <a:ext cx="6913639" cy="2926080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23"/>
          <p:cNvSpPr txBox="1"/>
          <p:nvPr/>
        </p:nvSpPr>
        <p:spPr>
          <a:xfrm>
            <a:off x="7950925" y="1672046"/>
            <a:ext cx="4110445" cy="259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2560"/>
              <a:buFont typeface="Noto Sans Symbols"/>
              <a:buNone/>
            </a:pPr>
            <a:r>
              <a:rPr lang="en-US" sz="3200" b="0" i="0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Involvement</a:t>
            </a:r>
            <a:endParaRPr dirty="0"/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None/>
            </a:pPr>
            <a:endParaRPr sz="1800" b="0" i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3520"/>
              <a:buFont typeface="Noto Sans Symbols"/>
              <a:buNone/>
            </a:pPr>
            <a:r>
              <a:rPr lang="en-US" sz="4400" b="1" i="0" dirty="0" smtClean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Schools</a:t>
            </a:r>
            <a:endParaRPr sz="4800" b="1" i="0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48" name="Google Shape;348;p23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885509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Resources</a:t>
            </a:r>
            <a:endParaRPr lang="en-US" sz="4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583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 dirty="0">
                <a:solidFill>
                  <a:srgbClr val="FFDE6A"/>
                </a:solidFill>
              </a:rPr>
              <a:t>History Through Family</a:t>
            </a:r>
            <a:endParaRPr dirty="0"/>
          </a:p>
        </p:txBody>
      </p:sp>
      <p:sp>
        <p:nvSpPr>
          <p:cNvPr id="159" name="Google Shape;159;p2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 dirty="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8" name="Google Shape;173;p4">
            <a:extLst>
              <a:ext uri="{FF2B5EF4-FFF2-40B4-BE49-F238E27FC236}">
                <a16:creationId xmlns:a16="http://schemas.microsoft.com/office/drawing/2014/main" id="{B432726E-F7BD-4520-AD3C-1E0BA6718963}"/>
              </a:ext>
            </a:extLst>
          </p:cNvPr>
          <p:cNvSpPr txBox="1">
            <a:spLocks/>
          </p:cNvSpPr>
          <p:nvPr/>
        </p:nvSpPr>
        <p:spPr>
          <a:xfrm>
            <a:off x="4463142" y="1915886"/>
            <a:ext cx="7282543" cy="433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Char char="►"/>
              <a:defRPr sz="20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Char char="►"/>
              <a:defRPr sz="16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20039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2004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DE6A"/>
              </a:buClr>
              <a:buSzPts val="1440"/>
              <a:buFont typeface="Noto Sans Symbols"/>
              <a:buChar char="►"/>
              <a:defRPr sz="1400" b="0" i="0" u="none" strike="noStrike" cap="non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 algn="ctr">
              <a:buSzPts val="3520"/>
              <a:buFont typeface="Noto Sans Symbols"/>
              <a:buNone/>
            </a:pPr>
            <a:r>
              <a:rPr lang="en-US" sz="48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The Seaford Museum</a:t>
            </a:r>
          </a:p>
          <a:p>
            <a:pPr marL="0" indent="0" algn="ctr">
              <a:buSzPts val="3520"/>
              <a:buFont typeface="Noto Sans Symbols"/>
              <a:buNone/>
            </a:pPr>
            <a:r>
              <a:rPr lang="en-US" sz="3200" dirty="0">
                <a:solidFill>
                  <a:schemeClr val="bg1"/>
                </a:solidFill>
              </a:rPr>
              <a:t>May – September 2021</a:t>
            </a:r>
          </a:p>
          <a:p>
            <a:pPr marL="0" indent="0" algn="ctr">
              <a:buSzPts val="3520"/>
              <a:buFont typeface="Noto Sans Symbols"/>
              <a:buNone/>
            </a:pPr>
            <a:endParaRPr lang="en-US" sz="3200" dirty="0">
              <a:solidFill>
                <a:schemeClr val="bg1"/>
              </a:solidFill>
            </a:endParaRPr>
          </a:p>
          <a:p>
            <a:pPr marL="0" indent="0" algn="ctr">
              <a:buSzPts val="3520"/>
              <a:buFont typeface="Noto Sans Symbols"/>
              <a:buNone/>
            </a:pPr>
            <a:r>
              <a:rPr lang="en-US" sz="3200" b="1" dirty="0">
                <a:solidFill>
                  <a:schemeClr val="bg1"/>
                </a:solidFill>
              </a:rPr>
              <a:t>Grand Opening Ceremony</a:t>
            </a:r>
          </a:p>
          <a:p>
            <a:pPr marL="0" indent="0" algn="ctr">
              <a:buSzPts val="3520"/>
              <a:buFont typeface="Noto Sans Symbols"/>
              <a:buNone/>
            </a:pPr>
            <a:r>
              <a:rPr lang="en-US" sz="40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June 19th</a:t>
            </a:r>
          </a:p>
          <a:p>
            <a:pPr marL="0" indent="0">
              <a:buSzPts val="2560"/>
              <a:buFont typeface="Noto Sans Symbols"/>
              <a:buNone/>
            </a:pP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88" b="12415"/>
          <a:stretch/>
        </p:blipFill>
        <p:spPr>
          <a:xfrm>
            <a:off x="957943" y="1687284"/>
            <a:ext cx="3364120" cy="4650485"/>
          </a:xfrm>
          <a:prstGeom prst="rect">
            <a:avLst/>
          </a:prstGeom>
          <a:ln w="38100">
            <a:solidFill>
              <a:schemeClr val="accent1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526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348" name="Google Shape;348;p23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566927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www.</a:t>
            </a:r>
            <a:r>
              <a:rPr lang="en-US" sz="4800" dirty="0" smtClean="0">
                <a:solidFill>
                  <a:srgbClr val="FFC000"/>
                </a:solidFill>
                <a:latin typeface="Century Gothic" panose="020B0502020202020204" pitchFamily="34" charset="0"/>
              </a:rPr>
              <a:t>SeafordHistoricalSociety</a:t>
            </a:r>
            <a:r>
              <a:rPr lang="en-US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.com</a:t>
            </a:r>
            <a:endParaRPr lang="en-US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844" y="1384663"/>
            <a:ext cx="9358312" cy="412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0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46608">
            <a:off x="6188746" y="2020661"/>
            <a:ext cx="3396679" cy="4572000"/>
          </a:xfrm>
          <a:prstGeom prst="rect">
            <a:avLst/>
          </a:prstGeom>
        </p:spPr>
      </p:pic>
      <p:sp>
        <p:nvSpPr>
          <p:cNvPr id="344" name="Google Shape;344;p2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348" name="Google Shape;348;p23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84453">
            <a:off x="2199137" y="1893329"/>
            <a:ext cx="3581131" cy="4572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8044" y="1414736"/>
            <a:ext cx="3549041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6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348" name="Google Shape;348;p23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407" y="1384663"/>
            <a:ext cx="7401186" cy="41456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566927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Other Learning Resources</a:t>
            </a:r>
            <a:endParaRPr lang="en-US" sz="4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42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2"/>
          <p:cNvSpPr txBox="1">
            <a:spLocks noGrp="1"/>
          </p:cNvSpPr>
          <p:nvPr>
            <p:ph type="title"/>
          </p:nvPr>
        </p:nvSpPr>
        <p:spPr>
          <a:xfrm>
            <a:off x="646111" y="1484494"/>
            <a:ext cx="10899778" cy="1400530"/>
          </a:xfrm>
        </p:spPr>
        <p:txBody>
          <a:bodyPr/>
          <a:lstStyle/>
          <a:p>
            <a:pPr lvl="0" algn="ctr"/>
            <a:r>
              <a:rPr lang="en-US" sz="6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History Through Family</a:t>
            </a:r>
          </a:p>
        </p:txBody>
      </p:sp>
      <p:sp>
        <p:nvSpPr>
          <p:cNvPr id="519" name="Google Shape;519;p42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520" name="Google Shape;520;p42"/>
          <p:cNvSpPr txBox="1"/>
          <p:nvPr/>
        </p:nvSpPr>
        <p:spPr>
          <a:xfrm>
            <a:off x="755469" y="2911787"/>
            <a:ext cx="10223863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chemeClr val="lt1"/>
                </a:solidFill>
                <a:latin typeface="Century Gothic"/>
                <a:sym typeface="Century Gothic"/>
              </a:rPr>
              <a:t>It won’t happen without </a:t>
            </a:r>
            <a:r>
              <a:rPr lang="en-US" sz="5400" b="1" u="sng" dirty="0">
                <a:solidFill>
                  <a:schemeClr val="lt1"/>
                </a:solidFill>
                <a:latin typeface="Century Gothic"/>
                <a:sym typeface="Century Gothic"/>
              </a:rPr>
              <a:t>YOU</a:t>
            </a:r>
            <a:r>
              <a:rPr lang="en-US" sz="5400" b="1" dirty="0">
                <a:solidFill>
                  <a:schemeClr val="lt1"/>
                </a:solidFill>
                <a:latin typeface="Century Gothic"/>
                <a:sym typeface="Century Gothic"/>
              </a:rPr>
              <a:t>!</a:t>
            </a:r>
            <a:endParaRPr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D3AA33-72E5-4A47-BA5A-94441498FEFB}"/>
              </a:ext>
            </a:extLst>
          </p:cNvPr>
          <p:cNvSpPr txBox="1"/>
          <p:nvPr/>
        </p:nvSpPr>
        <p:spPr>
          <a:xfrm>
            <a:off x="763927" y="4062041"/>
            <a:ext cx="1066414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Go to </a:t>
            </a:r>
          </a:p>
          <a:p>
            <a:pPr algn="ctr"/>
            <a:r>
              <a:rPr lang="en-US" sz="4000" dirty="0">
                <a:solidFill>
                  <a:schemeClr val="accent1">
                    <a:lumMod val="60000"/>
                    <a:lumOff val="40000"/>
                  </a:schemeClr>
                </a:solidFill>
                <a:latin typeface="Century Gothic" panose="020B0502020202020204" pitchFamily="34" charset="0"/>
              </a:rPr>
              <a:t>SeafordHistoricalSociety.com</a:t>
            </a:r>
          </a:p>
          <a:p>
            <a:pPr algn="ctr"/>
            <a:endParaRPr lang="en-US" sz="1600" dirty="0">
              <a:solidFill>
                <a:schemeClr val="accent1">
                  <a:lumMod val="60000"/>
                  <a:lumOff val="40000"/>
                </a:schemeClr>
              </a:solidFill>
              <a:latin typeface="Century Gothic" panose="020B0502020202020204" pitchFamily="34" charset="0"/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  <a:latin typeface="Century Gothic" panose="020B0502020202020204" pitchFamily="34" charset="0"/>
              </a:rPr>
              <a:t>for resources and more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" grpId="0"/>
      <p:bldP spid="520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157" name="Google Shape;157;p2"/>
          <p:cNvSpPr txBox="1">
            <a:spLocks noGrp="1"/>
          </p:cNvSpPr>
          <p:nvPr>
            <p:ph type="body" idx="1"/>
          </p:nvPr>
        </p:nvSpPr>
        <p:spPr>
          <a:xfrm>
            <a:off x="4589418" y="1733006"/>
            <a:ext cx="6688182" cy="4733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 smtClean="0"/>
              <a:t>We endeavor to present a balanced view of local history</a:t>
            </a:r>
            <a:endParaRPr dirty="0"/>
          </a:p>
          <a:p>
            <a:pPr marL="342900" lvl="0" indent="-18034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/>
              <a:t>Good intentions can be limited by experience and culture</a:t>
            </a:r>
            <a:endParaRPr dirty="0"/>
          </a:p>
          <a:p>
            <a:pPr marL="342900" lvl="0" indent="-18034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dirty="0"/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 smtClean="0"/>
              <a:t>We want to tell the </a:t>
            </a:r>
            <a:r>
              <a:rPr lang="en-US" sz="3200" dirty="0"/>
              <a:t>story of our community from a new perspective</a:t>
            </a:r>
            <a:endParaRPr dirty="0"/>
          </a:p>
          <a:p>
            <a:pPr marL="342900" lvl="0" indent="-241300" algn="l" rtl="0">
              <a:spcBef>
                <a:spcPts val="1000"/>
              </a:spcBef>
              <a:spcAft>
                <a:spcPts val="0"/>
              </a:spcAft>
              <a:buSzPts val="1600"/>
              <a:buNone/>
            </a:pPr>
            <a:endParaRPr dirty="0"/>
          </a:p>
        </p:txBody>
      </p:sp>
      <p:sp>
        <p:nvSpPr>
          <p:cNvPr id="159" name="Google Shape;159;p2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1028" name="Picture 4" descr="https://ecdn.teacherspayteachers.com/thumbitem/Bundled-Powerpoints-Complete-Text-McGraw-Hill-Reflections-on-American-History-3265313-1542273857/original-3265313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6"/>
          <a:stretch/>
        </p:blipFill>
        <p:spPr bwMode="auto">
          <a:xfrm>
            <a:off x="991194" y="1771313"/>
            <a:ext cx="3162160" cy="412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body" idx="1"/>
          </p:nvPr>
        </p:nvSpPr>
        <p:spPr>
          <a:xfrm>
            <a:off x="6339840" y="1467649"/>
            <a:ext cx="5140847" cy="480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/>
              <a:t>Community Curated</a:t>
            </a:r>
            <a:endParaRPr dirty="0"/>
          </a:p>
          <a:p>
            <a:pPr marL="800100" lvl="1" indent="-342900">
              <a:buSzPts val="2560"/>
            </a:pPr>
            <a:endParaRPr lang="en-US" sz="3000" dirty="0"/>
          </a:p>
          <a:p>
            <a:pPr marL="800100" lvl="1" indent="-342900">
              <a:buSzPts val="2560"/>
            </a:pPr>
            <a:r>
              <a:rPr lang="en-US" sz="3000" dirty="0"/>
              <a:t>Everything in the exhibit comes from the people of our town.</a:t>
            </a:r>
          </a:p>
          <a:p>
            <a:pPr marL="800100" lvl="1" indent="-342900">
              <a:buSzPts val="2560"/>
            </a:pPr>
            <a:endParaRPr lang="en-US" sz="1050" dirty="0"/>
          </a:p>
          <a:p>
            <a:pPr marL="800100" lvl="1" indent="-342900">
              <a:buSzPts val="2560"/>
            </a:pPr>
            <a:r>
              <a:rPr lang="en-US" sz="3000" u="sng" dirty="0"/>
              <a:t>BY</a:t>
            </a:r>
            <a:r>
              <a:rPr lang="en-US" sz="3000" dirty="0"/>
              <a:t> </a:t>
            </a:r>
            <a:r>
              <a:rPr lang="en-US" sz="3000" dirty="0" smtClean="0"/>
              <a:t>OUR</a:t>
            </a:r>
            <a:r>
              <a:rPr lang="en-US" sz="3000" dirty="0" smtClean="0"/>
              <a:t> </a:t>
            </a:r>
            <a:r>
              <a:rPr lang="en-US" sz="3000" dirty="0"/>
              <a:t>community </a:t>
            </a:r>
            <a:r>
              <a:rPr lang="en-US" sz="3000" u="sng" dirty="0"/>
              <a:t>FOR</a:t>
            </a:r>
            <a:r>
              <a:rPr lang="en-US" sz="3000" dirty="0"/>
              <a:t> </a:t>
            </a:r>
            <a:r>
              <a:rPr lang="en-US" sz="3000" dirty="0" smtClean="0"/>
              <a:t>OUR</a:t>
            </a:r>
            <a:r>
              <a:rPr lang="en-US" sz="3000" dirty="0" smtClean="0"/>
              <a:t> </a:t>
            </a:r>
            <a:r>
              <a:rPr lang="en-US" sz="3000" dirty="0"/>
              <a:t>community</a:t>
            </a:r>
            <a:endParaRPr sz="3000" dirty="0"/>
          </a:p>
        </p:txBody>
      </p:sp>
      <p:pic>
        <p:nvPicPr>
          <p:cNvPr id="166" name="Google Shape;166;p3"/>
          <p:cNvPicPr preferRelativeResize="0"/>
          <p:nvPr/>
        </p:nvPicPr>
        <p:blipFill rotWithShape="1">
          <a:blip r:embed="rId3">
            <a:alphaModFix/>
          </a:blip>
          <a:srcRect l="3489" r="2616"/>
          <a:stretch/>
        </p:blipFill>
        <p:spPr>
          <a:xfrm>
            <a:off x="711312" y="1467650"/>
            <a:ext cx="5452125" cy="320471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1665463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" t="26324" r="67022" b="6848"/>
          <a:stretch/>
        </p:blipFill>
        <p:spPr>
          <a:xfrm rot="582216">
            <a:off x="3663360" y="1345963"/>
            <a:ext cx="2341756" cy="4170558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7814">
            <a:off x="775961" y="1422064"/>
            <a:ext cx="3013270" cy="4018358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body" idx="1"/>
          </p:nvPr>
        </p:nvSpPr>
        <p:spPr>
          <a:xfrm>
            <a:off x="6339841" y="1467649"/>
            <a:ext cx="4920344" cy="480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8034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lang="en-US" sz="3600" dirty="0"/>
              <a:t>What we need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/>
              <a:t>Photographs</a:t>
            </a:r>
          </a:p>
          <a:p>
            <a:pPr marL="800100" lvl="1" indent="-342900">
              <a:buSzPts val="2560"/>
            </a:pPr>
            <a:r>
              <a:rPr lang="en-US" sz="2800" dirty="0"/>
              <a:t>People, Places, Events</a:t>
            </a:r>
          </a:p>
          <a:p>
            <a:pPr marL="800100" lvl="1" indent="-342900">
              <a:buSzPts val="2560"/>
            </a:pPr>
            <a:r>
              <a:rPr lang="en-US" sz="2800" dirty="0"/>
              <a:t>Old and Not-so-old</a:t>
            </a:r>
          </a:p>
          <a:p>
            <a:pPr marL="800100" lvl="1" indent="-342900">
              <a:buSzPts val="2560"/>
            </a:pPr>
            <a:r>
              <a:rPr lang="en-US" sz="2800" dirty="0" smtClean="0"/>
              <a:t>Need to Tell </a:t>
            </a:r>
            <a:r>
              <a:rPr lang="en-US" sz="2800" dirty="0"/>
              <a:t>a </a:t>
            </a:r>
            <a:r>
              <a:rPr lang="en-US" sz="2800" dirty="0" smtClean="0"/>
              <a:t>Story</a:t>
            </a:r>
            <a:endParaRPr lang="en-US" sz="2800" dirty="0"/>
          </a:p>
          <a:p>
            <a:pPr marL="800100" lvl="1" indent="-342900">
              <a:buSzPts val="2560"/>
            </a:pPr>
            <a:r>
              <a:rPr lang="en-US" sz="2800" dirty="0"/>
              <a:t>Originals preferred</a:t>
            </a:r>
          </a:p>
          <a:p>
            <a:pPr marL="800100" lvl="1" indent="-342900">
              <a:buSzPts val="2560"/>
            </a:pPr>
            <a:r>
              <a:rPr lang="en-US" sz="2800" dirty="0"/>
              <a:t>Securely stored and displayed</a:t>
            </a:r>
            <a:endParaRPr sz="2800" dirty="0"/>
          </a:p>
          <a:p>
            <a:pPr marL="342900" lvl="0" indent="-18034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dirty="0"/>
          </a:p>
        </p:txBody>
      </p:sp>
      <p:sp>
        <p:nvSpPr>
          <p:cNvPr id="167" name="Google Shape;167;p3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59E068-EDDA-4BF2-A449-91688A5772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68383">
            <a:off x="3370591" y="4023523"/>
            <a:ext cx="2983286" cy="2104874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52DF4A-3D01-4B3E-9D89-9D67DB8F52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49618">
            <a:off x="465833" y="4113023"/>
            <a:ext cx="3423774" cy="1925873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140755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9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body" idx="1"/>
          </p:nvPr>
        </p:nvSpPr>
        <p:spPr>
          <a:xfrm>
            <a:off x="6339841" y="1467649"/>
            <a:ext cx="4981302" cy="480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8034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lang="en-US" sz="3600" dirty="0"/>
              <a:t>What we need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/>
              <a:t>Artifacts</a:t>
            </a:r>
          </a:p>
          <a:p>
            <a:pPr marL="800100" lvl="1" indent="-342900">
              <a:buSzPts val="2560"/>
            </a:pPr>
            <a:r>
              <a:rPr lang="en-US" sz="2800" dirty="0"/>
              <a:t>Precious or Ordinary</a:t>
            </a:r>
          </a:p>
          <a:p>
            <a:pPr marL="800100" lvl="1" indent="-342900">
              <a:buSzPts val="2560"/>
            </a:pPr>
            <a:r>
              <a:rPr lang="en-US" sz="2800" dirty="0"/>
              <a:t>Don’t have to be Valuable.</a:t>
            </a:r>
          </a:p>
          <a:p>
            <a:pPr marL="800100" lvl="1" indent="-342900">
              <a:buSzPts val="2560"/>
            </a:pPr>
            <a:r>
              <a:rPr lang="en-US" sz="2800" dirty="0"/>
              <a:t>Need to Tell a Story.</a:t>
            </a:r>
          </a:p>
          <a:p>
            <a:pPr marL="800100" lvl="1" indent="-342900">
              <a:buSzPts val="2560"/>
            </a:pPr>
            <a:r>
              <a:rPr lang="en-US" sz="2800" dirty="0"/>
              <a:t>Displayed behind glass</a:t>
            </a:r>
            <a:endParaRPr sz="3000" dirty="0"/>
          </a:p>
          <a:p>
            <a:pPr marL="342900" lvl="0" indent="-18034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dirty="0"/>
          </a:p>
        </p:txBody>
      </p:sp>
      <p:sp>
        <p:nvSpPr>
          <p:cNvPr id="167" name="Google Shape;167;p3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950BF4-B12D-4A75-A37A-9DAADDF3D9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24" t="9659" r="34635" b="23996"/>
          <a:stretch/>
        </p:blipFill>
        <p:spPr>
          <a:xfrm rot="771233">
            <a:off x="74504" y="1722406"/>
            <a:ext cx="3871177" cy="3237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5044EA-18BB-47D5-A0FF-83084B5F5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8197">
            <a:off x="3379703" y="1844271"/>
            <a:ext cx="2369229" cy="239618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2DB91E3-1D31-46B7-A0C4-AAB0937379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051"/>
          <a:stretch/>
        </p:blipFill>
        <p:spPr>
          <a:xfrm rot="21084515">
            <a:off x="710038" y="4204391"/>
            <a:ext cx="2767848" cy="20649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46694D-F4BC-4098-A497-B4F5A2CA1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80555">
            <a:off x="3304445" y="4115655"/>
            <a:ext cx="2235449" cy="224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2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5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body" idx="1"/>
          </p:nvPr>
        </p:nvSpPr>
        <p:spPr>
          <a:xfrm>
            <a:off x="6339841" y="1467649"/>
            <a:ext cx="4920344" cy="480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8034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lang="en-US" sz="3600" dirty="0"/>
              <a:t>What we need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/>
              <a:t>Stories</a:t>
            </a:r>
          </a:p>
          <a:p>
            <a:pPr marL="800100" lvl="1" indent="-342900">
              <a:buSzPts val="2560"/>
            </a:pPr>
            <a:r>
              <a:rPr lang="en-US" sz="2800" dirty="0"/>
              <a:t>Recollections of People and Times Gone By</a:t>
            </a:r>
            <a:endParaRPr lang="en-US" sz="2400" dirty="0"/>
          </a:p>
          <a:p>
            <a:pPr marL="800100" lvl="1" indent="-342900">
              <a:buSzPts val="2560"/>
            </a:pPr>
            <a:r>
              <a:rPr lang="en-US" sz="2800" dirty="0"/>
              <a:t>Poignant, Triumphant or Funny</a:t>
            </a:r>
          </a:p>
          <a:p>
            <a:pPr marL="800100" lvl="1" indent="-342900">
              <a:buSzPts val="2560"/>
            </a:pPr>
            <a:r>
              <a:rPr lang="en-US" sz="2800" dirty="0"/>
              <a:t>Our website tells you how</a:t>
            </a:r>
            <a:endParaRPr sz="2800" dirty="0"/>
          </a:p>
          <a:p>
            <a:pPr marL="342900" lvl="0" indent="-18034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dirty="0"/>
          </a:p>
        </p:txBody>
      </p:sp>
      <p:sp>
        <p:nvSpPr>
          <p:cNvPr id="167" name="Google Shape;167;p3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D6F7D6-8520-47F4-AE1C-66FAF05566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04" r="25496"/>
          <a:stretch/>
        </p:blipFill>
        <p:spPr>
          <a:xfrm>
            <a:off x="931815" y="1803031"/>
            <a:ext cx="1800499" cy="18667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A0E008-A0F5-469B-ADC2-7080D1153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029" y="4642482"/>
            <a:ext cx="2514600" cy="154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F1529B-51CF-4177-8F68-BE880DC25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585" y="3156857"/>
            <a:ext cx="25146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8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body" idx="1"/>
          </p:nvPr>
        </p:nvSpPr>
        <p:spPr>
          <a:xfrm>
            <a:off x="6339840" y="1467649"/>
            <a:ext cx="5748082" cy="4051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80340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r>
              <a:rPr lang="en-US" sz="3300" dirty="0">
                <a:solidFill>
                  <a:schemeClr val="accent1">
                    <a:lumMod val="60000"/>
                    <a:lumOff val="40000"/>
                  </a:schemeClr>
                </a:solidFill>
                <a:latin typeface="Bookman Old Style" panose="02050604050505020204" pitchFamily="18" charset="0"/>
              </a:rPr>
              <a:t>Seaford Historical Society</a:t>
            </a:r>
          </a:p>
          <a:p>
            <a:pPr marL="342900" lvl="0" indent="-180340" algn="ctr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Bookman Old Style" panose="02050604050505020204" pitchFamily="18" charset="0"/>
            </a:endParaRP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/>
              <a:t>Coordination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/>
              <a:t>Resources</a:t>
            </a:r>
          </a:p>
          <a:p>
            <a:pPr marL="342900" lvl="0" indent="-342900" algn="l" rtl="0">
              <a:spcBef>
                <a:spcPts val="100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 smtClean="0"/>
              <a:t>Promotion</a:t>
            </a:r>
            <a:endParaRPr sz="2800" dirty="0"/>
          </a:p>
          <a:p>
            <a:pPr marL="342900" lvl="0" indent="-18034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dirty="0"/>
          </a:p>
        </p:txBody>
      </p:sp>
      <p:sp>
        <p:nvSpPr>
          <p:cNvPr id="167" name="Google Shape;167;p3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 dirty="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4EA479-35F8-4AB4-A982-6608C3B7D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617" y="1733549"/>
            <a:ext cx="5405383" cy="36080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2225268-1CC3-45FB-85C7-4966731DB225}"/>
              </a:ext>
            </a:extLst>
          </p:cNvPr>
          <p:cNvSpPr txBox="1"/>
          <p:nvPr/>
        </p:nvSpPr>
        <p:spPr>
          <a:xfrm>
            <a:off x="0" y="5693229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www.</a:t>
            </a:r>
            <a:r>
              <a:rPr lang="en-US" sz="3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SeafordHistoricalSociety</a:t>
            </a:r>
            <a:r>
              <a:rPr lang="en-US" sz="3200" dirty="0" smtClean="0">
                <a:solidFill>
                  <a:schemeClr val="bg1"/>
                </a:solidFill>
              </a:rPr>
              <a:t>.com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58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"/>
          <p:cNvSpPr txBox="1">
            <a:spLocks noGrp="1"/>
          </p:cNvSpPr>
          <p:nvPr>
            <p:ph type="title"/>
          </p:nvPr>
        </p:nvSpPr>
        <p:spPr>
          <a:xfrm>
            <a:off x="646111" y="452718"/>
            <a:ext cx="9404723" cy="9319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4200"/>
              <a:buFont typeface="Century Gothic"/>
              <a:buNone/>
            </a:pPr>
            <a:r>
              <a:rPr lang="en-US">
                <a:solidFill>
                  <a:srgbClr val="FFDE6A"/>
                </a:solidFill>
              </a:rPr>
              <a:t>History Through Family</a:t>
            </a:r>
            <a:endParaRPr/>
          </a:p>
        </p:txBody>
      </p:sp>
      <p:sp>
        <p:nvSpPr>
          <p:cNvPr id="181" name="Google Shape;181;p5"/>
          <p:cNvSpPr txBox="1">
            <a:spLocks noGrp="1"/>
          </p:cNvSpPr>
          <p:nvPr>
            <p:ph type="body" idx="1"/>
          </p:nvPr>
        </p:nvSpPr>
        <p:spPr>
          <a:xfrm>
            <a:off x="646111" y="4746170"/>
            <a:ext cx="10614073" cy="181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/>
              <a:t>Recruit Families to share their memories, photos, and </a:t>
            </a:r>
            <a:r>
              <a:rPr lang="en-US" sz="3200" dirty="0" smtClean="0"/>
              <a:t>artifacts</a:t>
            </a: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560"/>
              <a:buChar char="►"/>
            </a:pPr>
            <a:r>
              <a:rPr lang="en-US" sz="3200" dirty="0" smtClean="0"/>
              <a:t>Promote community and youth involvement</a:t>
            </a:r>
            <a:endParaRPr lang="en-US" sz="32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SzPts val="2560"/>
              <a:buNone/>
            </a:pPr>
            <a:endParaRPr sz="3200" dirty="0"/>
          </a:p>
        </p:txBody>
      </p:sp>
      <p:pic>
        <p:nvPicPr>
          <p:cNvPr id="182" name="Google Shape;182;p5"/>
          <p:cNvPicPr preferRelativeResize="0"/>
          <p:nvPr/>
        </p:nvPicPr>
        <p:blipFill rotWithShape="1">
          <a:blip r:embed="rId3">
            <a:alphaModFix/>
          </a:blip>
          <a:srcRect t="26920" b="12126"/>
          <a:stretch/>
        </p:blipFill>
        <p:spPr>
          <a:xfrm>
            <a:off x="646111" y="1384663"/>
            <a:ext cx="6965448" cy="318420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5"/>
          <p:cNvSpPr txBox="1"/>
          <p:nvPr/>
        </p:nvSpPr>
        <p:spPr>
          <a:xfrm>
            <a:off x="7950925" y="1672046"/>
            <a:ext cx="4110445" cy="2595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FFDE6A"/>
              </a:buClr>
              <a:buSzPts val="2560"/>
              <a:buFont typeface="Noto Sans Symbols"/>
              <a:buNone/>
            </a:pPr>
            <a:r>
              <a:rPr lang="en-US" sz="3200" b="0" i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Community Involvement</a:t>
            </a:r>
            <a:endParaRPr sz="4800" b="1" i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p5"/>
          <p:cNvSpPr txBox="1"/>
          <p:nvPr/>
        </p:nvSpPr>
        <p:spPr>
          <a:xfrm>
            <a:off x="11140068" y="241062"/>
            <a:ext cx="94785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Seaford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Historical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FFDE6A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Society</a:t>
            </a:r>
            <a:endParaRPr sz="1200">
              <a:solidFill>
                <a:srgbClr val="FFDE6A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185" name="Google Shape;185;p5"/>
          <p:cNvSpPr txBox="1"/>
          <p:nvPr/>
        </p:nvSpPr>
        <p:spPr>
          <a:xfrm>
            <a:off x="7955280" y="3172968"/>
            <a:ext cx="333756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Churches</a:t>
            </a:r>
            <a:endParaRPr sz="4400" b="1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53886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 uiExpand="1" build="p" bldLvl="2"/>
    </p:bldLst>
  </p:timing>
</p:sld>
</file>

<file path=ppt/theme/theme1.xml><?xml version="1.0" encoding="utf-8"?>
<a:theme xmlns:a="http://schemas.openxmlformats.org/drawingml/2006/main" name="Ion">
  <a:themeElements>
    <a:clrScheme name="Yellow">
      <a:dk1>
        <a:srgbClr val="000000"/>
      </a:dk1>
      <a:lt1>
        <a:srgbClr val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778</Words>
  <Application>Microsoft Office PowerPoint</Application>
  <PresentationFormat>Widescreen</PresentationFormat>
  <Paragraphs>214</Paragraphs>
  <Slides>23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Bookman Old Style</vt:lpstr>
      <vt:lpstr>Noto Sans Symbols</vt:lpstr>
      <vt:lpstr>Century Gothic</vt:lpstr>
      <vt:lpstr>Ion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  <vt:lpstr>History Through Family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History through Family</dc:title>
  <dc:creator>David Grantz</dc:creator>
  <cp:lastModifiedBy>David Grantz</cp:lastModifiedBy>
  <cp:revision>69</cp:revision>
  <dcterms:created xsi:type="dcterms:W3CDTF">2020-07-01T17:28:54Z</dcterms:created>
  <dcterms:modified xsi:type="dcterms:W3CDTF">2021-02-02T21:01:28Z</dcterms:modified>
</cp:coreProperties>
</file>